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67" r:id="rId5"/>
    <p:sldId id="257" r:id="rId6"/>
    <p:sldId id="258" r:id="rId7"/>
    <p:sldId id="270" r:id="rId8"/>
    <p:sldId id="271" r:id="rId9"/>
    <p:sldId id="263" r:id="rId10"/>
    <p:sldId id="261" r:id="rId11"/>
    <p:sldId id="273" r:id="rId12"/>
    <p:sldId id="274" r:id="rId13"/>
    <p:sldId id="275" r:id="rId14"/>
    <p:sldId id="276" r:id="rId15"/>
    <p:sldId id="277" r:id="rId16"/>
    <p:sldId id="262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34B14-0D4D-4A05-84C9-E79B8A99EAB5}" v="1001" dt="2019-04-03T19:39:57.942"/>
  </p1510:revLst>
</p1510:revInfo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74"/>
  </p:normalViewPr>
  <p:slideViewPr>
    <p:cSldViewPr snapToGrid="0">
      <p:cViewPr>
        <p:scale>
          <a:sx n="61" d="100"/>
          <a:sy n="61" d="100"/>
        </p:scale>
        <p:origin x="-71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21EEF9-F932-4A09-BCA7-D2D48E52F6BA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06F64C-AC30-4FBB-82AA-A862D19BA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Become a better leader. </a:t>
            </a:r>
            <a:r>
              <a:rPr lang="en-US" dirty="0"/>
              <a:t>Investing in the life of someone else challenges your perspective, sharpens your interpersonal skills, and exposes you to different decision-making approaches. Mentoring gives you the opportunity to learn by doing.</a:t>
            </a:r>
          </a:p>
          <a:p>
            <a:endParaRPr lang="en-US" dirty="0"/>
          </a:p>
          <a:p>
            <a:r>
              <a:rPr lang="en-US" b="1" dirty="0"/>
              <a:t>Help someone realize their potential. </a:t>
            </a:r>
            <a:r>
              <a:rPr lang="en-US" dirty="0"/>
              <a:t>We all have unique talents and gifts. Activating the potential in someone by celebrating their talents empowers them to improve their own life, achieve their goals, and help 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2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Become a better leader. </a:t>
            </a:r>
            <a:r>
              <a:rPr lang="en-US" dirty="0"/>
              <a:t>Investing in the life of someone else challenges your perspective, sharpens your interpersonal skills, and exposes you to different decision-making approaches. Mentoring gives you the opportunity to learn by doing.</a:t>
            </a:r>
          </a:p>
          <a:p>
            <a:endParaRPr lang="en-US" dirty="0"/>
          </a:p>
          <a:p>
            <a:r>
              <a:rPr lang="en-US" b="1" dirty="0"/>
              <a:t>Help someone realize their potential. </a:t>
            </a:r>
            <a:r>
              <a:rPr lang="en-US" dirty="0"/>
              <a:t>We all have unique talents and gifts. Activating the potential in someone by celebrating their talents empowers them to improve their own life, achieve their goals, and help 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6F64C-AC30-4FBB-82AA-A862D19BA3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xmlns="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xmlns="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xmlns="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xmlns="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xmlns="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xmlns="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xmlns="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/>
              <a:t>Edit Master text styles</a:t>
            </a:r>
          </a:p>
          <a:p>
            <a:pPr marL="0" lvl="1" indent="0" algn="ctr">
              <a:buNone/>
            </a:pPr>
            <a:r>
              <a:rPr lang="en-US"/>
              <a:t>Second level</a:t>
            </a:r>
          </a:p>
          <a:p>
            <a:pPr marL="0" lvl="2" indent="0" algn="ctr">
              <a:buNone/>
            </a:pPr>
            <a:r>
              <a:rPr lang="en-US"/>
              <a:t>Third level</a:t>
            </a:r>
          </a:p>
          <a:p>
            <a:pPr marL="0" lvl="3" indent="0" algn="ctr">
              <a:buNone/>
            </a:pPr>
            <a:r>
              <a:rPr lang="en-US"/>
              <a:t>Fourth level</a:t>
            </a:r>
          </a:p>
          <a:p>
            <a:pPr marL="0" lvl="4" indent="0" algn="ctr"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xmlns="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ZA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xmlns="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xmlns="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xmlns="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xmlns="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xmlns="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ZA" dirty="0"/>
              <a:t>Add a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gif"/><Relationship Id="rId5" Type="http://schemas.openxmlformats.org/officeDocument/2006/relationships/hyperlink" Target="https://forms.office.com/Pages/ResponsePage.aspx?id=ABBPUNnlZEiH9g6fXftU_9WKmaHwjfFNggX6SDA5cL1URTBEVzRYSDVSUVRHWFE5Vk5ZU1JUUENFQiQlQCN0PWcu" TargetMode="Externa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hyperlink" Target="mailto:bcapgroup@wayne.edu" TargetMode="Externa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hyperlink" Target="https://forms.office.com/Pages/ResponsePage.aspx?id=ABBPUNnlZEiH9g6fXftU_9WKmaHwjfFNggX6SDA5cL1URTBEVzRYSDVSUVRHWFE5Vk5ZU1JUUENFQiQlQCN0PWcu" TargetMode="External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Biomedical Career Advancement Program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(BCAP)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Mentor Orientation 2019</a:t>
            </a:r>
          </a:p>
          <a:p>
            <a:endParaRPr lang="en-US" dirty="0"/>
          </a:p>
        </p:txBody>
      </p:sp>
      <p:pic>
        <p:nvPicPr>
          <p:cNvPr id="6" name="BCAP Intro Slide 1-1">
            <a:hlinkClick r:id="" action="ppaction://media"/>
            <a:extLst>
              <a:ext uri="{FF2B5EF4-FFF2-40B4-BE49-F238E27FC236}">
                <a16:creationId xmlns:a16="http://schemas.microsoft.com/office/drawing/2014/main" xmlns="" id="{ADE2FC5D-2D5E-4CA1-8E3E-C4B62ACEC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1235" y="413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07"/>
    </mc:Choice>
    <mc:Fallback xmlns="">
      <p:transition spd="slow" advTm="19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8" y="1397977"/>
            <a:ext cx="9165009" cy="3007447"/>
          </a:xfrm>
        </p:spPr>
        <p:txBody>
          <a:bodyPr/>
          <a:lstStyle/>
          <a:p>
            <a:r>
              <a:rPr lang="en-US" cap="none" dirty="0">
                <a:latin typeface="Lucida Sans" panose="020B0602030504020204" pitchFamily="34" charset="0"/>
              </a:rPr>
              <a:t>BCAP Mentor </a:t>
            </a:r>
            <a:br>
              <a:rPr lang="en-US" cap="none" dirty="0">
                <a:latin typeface="Lucida Sans" panose="020B0602030504020204" pitchFamily="34" charset="0"/>
              </a:rPr>
            </a:br>
            <a:r>
              <a:rPr lang="en-US" i="1" cap="none" dirty="0">
                <a:latin typeface="Lucida Sans" panose="020B0602030504020204" pitchFamily="34" charset="0"/>
              </a:rPr>
              <a:t>What’s Next?…</a:t>
            </a:r>
          </a:p>
        </p:txBody>
      </p:sp>
      <p:pic>
        <p:nvPicPr>
          <p:cNvPr id="3" name="BCAP Mentor What's Next Slide 10">
            <a:hlinkClick r:id="" action="ppaction://media"/>
            <a:extLst>
              <a:ext uri="{FF2B5EF4-FFF2-40B4-BE49-F238E27FC236}">
                <a16:creationId xmlns:a16="http://schemas.microsoft.com/office/drawing/2014/main" xmlns="" id="{C38BFE0D-06B1-495D-9152-93655F9CC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0331" y="788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9"/>
    </mc:Choice>
    <mc:Fallback xmlns="">
      <p:transition spd="slow" advTm="6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C9891-6751-47AC-8441-AE5A5C59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095" y="331592"/>
            <a:ext cx="4644000" cy="1341602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Lucida Sans" panose="020B0602030504020204" pitchFamily="34" charset="0"/>
              </a:rPr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191" y="1818968"/>
            <a:ext cx="5917809" cy="45360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Are you ready to help shape the life of a future health science professional?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Complete the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BCAP Online Mentor Registration Form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today!:  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Click</a:t>
            </a:r>
            <a:r>
              <a:rPr lang="en-US" sz="3200" dirty="0"/>
              <a:t> </a:t>
            </a:r>
            <a:r>
              <a:rPr lang="en-US" sz="3200" dirty="0">
                <a:hlinkClick r:id="rId5"/>
              </a:rPr>
              <a:t>here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The BCAP Team will follow-up 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with you on final details!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1F497D"/>
                </a:solidFill>
                <a:latin typeface="Lucida Sans" panose="020B0602030504020204" pitchFamily="34" charset="0"/>
              </a:rPr>
              <a:t>Join Us!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335DCA46-8CBE-4290-AE30-9F2CA4C28C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658" r="1658"/>
          <a:stretch>
            <a:fillRect/>
          </a:stretch>
        </p:blipFill>
        <p:spPr/>
      </p:pic>
      <p:pic>
        <p:nvPicPr>
          <p:cNvPr id="5" name="BCAP Mentor What's Next Slide 11">
            <a:hlinkClick r:id="" action="ppaction://media"/>
            <a:extLst>
              <a:ext uri="{FF2B5EF4-FFF2-40B4-BE49-F238E27FC236}">
                <a16:creationId xmlns:a16="http://schemas.microsoft.com/office/drawing/2014/main" xmlns="" id="{89621CA9-4213-477D-9B17-366CCF812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2831" y="30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1"/>
    </mc:Choice>
    <mc:Fallback xmlns="">
      <p:transition spd="slow" advTm="25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9961"/>
            <a:ext cx="11277600" cy="720213"/>
          </a:xfrm>
        </p:spPr>
        <p:txBody>
          <a:bodyPr/>
          <a:lstStyle/>
          <a:p>
            <a:r>
              <a:rPr lang="en-US" sz="3800" dirty="0">
                <a:latin typeface="Lucida Sans" panose="020B0602030504020204" pitchFamily="34" charset="0"/>
              </a:rPr>
              <a:t>BCAP Team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646" y="1060174"/>
            <a:ext cx="11277600" cy="57978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53035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268D9E9-5F2D-4CCE-9F5C-1832C8AFF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40175"/>
              </p:ext>
            </p:extLst>
          </p:nvPr>
        </p:nvGraphicFramePr>
        <p:xfrm>
          <a:off x="1476853" y="2693931"/>
          <a:ext cx="4943061" cy="1965960"/>
        </p:xfrm>
        <a:graphic>
          <a:graphicData uri="http://schemas.openxmlformats.org/drawingml/2006/table">
            <a:tbl>
              <a:tblPr/>
              <a:tblGrid>
                <a:gridCol w="4943061">
                  <a:extLst>
                    <a:ext uri="{9D8B030D-6E8A-4147-A177-3AD203B41FA5}">
                      <a16:colId xmlns:a16="http://schemas.microsoft.com/office/drawing/2014/main" xmlns="" val="2020455798"/>
                    </a:ext>
                  </a:extLst>
                </a:gridCol>
              </a:tblGrid>
              <a:tr h="1948407">
                <a:tc>
                  <a:txBody>
                    <a:bodyPr/>
                    <a:lstStyle/>
                    <a:p>
                      <a:pPr algn="ctr" fontAlgn="base"/>
                      <a:endParaRPr lang="en-US" sz="20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i="1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Jennell White, PhD</a:t>
                      </a:r>
                      <a:endParaRPr lang="en-US" sz="1700" b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BCAP Program Director</a:t>
                      </a:r>
                    </a:p>
                    <a:p>
                      <a:pPr algn="ctr" fontAlgn="base"/>
                      <a:r>
                        <a:rPr lang="en-US" sz="1700" b="1" kern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 Professor</a:t>
                      </a:r>
                      <a:endParaRPr lang="en-US" sz="17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Wayne State University</a:t>
                      </a:r>
                    </a:p>
                    <a:p>
                      <a:pPr algn="ctr" fontAlgn="base"/>
                      <a:r>
                        <a:rPr lang="en-US" sz="17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Department of Pharmacology &amp; Pediatrics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299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32A530D-8651-4EBE-8852-D526EA8D3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0001"/>
              </p:ext>
            </p:extLst>
          </p:nvPr>
        </p:nvGraphicFramePr>
        <p:xfrm>
          <a:off x="6405949" y="2685155"/>
          <a:ext cx="4936435" cy="1965960"/>
        </p:xfrm>
        <a:graphic>
          <a:graphicData uri="http://schemas.openxmlformats.org/drawingml/2006/table">
            <a:tbl>
              <a:tblPr/>
              <a:tblGrid>
                <a:gridCol w="4936435">
                  <a:extLst>
                    <a:ext uri="{9D8B030D-6E8A-4147-A177-3AD203B41FA5}">
                      <a16:colId xmlns:a16="http://schemas.microsoft.com/office/drawing/2014/main" xmlns="" val="2386420678"/>
                    </a:ext>
                  </a:extLst>
                </a:gridCol>
              </a:tblGrid>
              <a:tr h="1934345">
                <a:tc>
                  <a:txBody>
                    <a:bodyPr/>
                    <a:lstStyle/>
                    <a:p>
                      <a:pPr algn="ctr" fontAlgn="base"/>
                      <a:endParaRPr lang="en-US" sz="2000" b="1" i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i="1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Tekiendria Batts</a:t>
                      </a:r>
                      <a:endParaRPr lang="en-US" sz="1700" b="1" kern="1200" dirty="0">
                        <a:solidFill>
                          <a:srgbClr val="008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Manager</a:t>
                      </a:r>
                    </a:p>
                    <a:p>
                      <a:pPr algn="ctr" fontAlgn="base"/>
                      <a:r>
                        <a:rPr lang="en-US" sz="1700" b="1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Southeast Regional Center</a:t>
                      </a:r>
                    </a:p>
                    <a:p>
                      <a:pPr algn="ctr" fontAlgn="base"/>
                      <a:r>
                        <a:rPr lang="en-US" sz="17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Michigan Area Health Education Center</a:t>
                      </a:r>
                    </a:p>
                    <a:p>
                      <a:pPr algn="ctr" fontAlgn="base"/>
                      <a:r>
                        <a:rPr lang="en-US" sz="1700" b="1" i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Program of Wayne State University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3229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D035B9-521C-49B2-B33F-7436139DA808}"/>
              </a:ext>
            </a:extLst>
          </p:cNvPr>
          <p:cNvSpPr txBox="1"/>
          <p:nvPr/>
        </p:nvSpPr>
        <p:spPr>
          <a:xfrm>
            <a:off x="1699846" y="1802312"/>
            <a:ext cx="9706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1F497D"/>
                </a:solidFill>
              </a:rPr>
              <a:t>Additional questions or concerns?  Please feel free to contact us: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AD54802-DD27-4E00-9461-876BDF1FE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13312"/>
              </p:ext>
            </p:extLst>
          </p:nvPr>
        </p:nvGraphicFramePr>
        <p:xfrm>
          <a:off x="1476854" y="4642338"/>
          <a:ext cx="9865530" cy="1306359"/>
        </p:xfrm>
        <a:graphic>
          <a:graphicData uri="http://schemas.openxmlformats.org/drawingml/2006/table">
            <a:tbl>
              <a:tblPr/>
              <a:tblGrid>
                <a:gridCol w="9865530">
                  <a:extLst>
                    <a:ext uri="{9D8B030D-6E8A-4147-A177-3AD203B41FA5}">
                      <a16:colId xmlns:a16="http://schemas.microsoft.com/office/drawing/2014/main" xmlns="" val="2020455798"/>
                    </a:ext>
                  </a:extLst>
                </a:gridCol>
              </a:tblGrid>
              <a:tr h="1306359">
                <a:tc>
                  <a:txBody>
                    <a:bodyPr/>
                    <a:lstStyle/>
                    <a:p>
                      <a:pPr algn="ctr" fontAlgn="base"/>
                      <a:endParaRPr lang="en-US" sz="20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r>
                        <a:rPr lang="en-US" sz="17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Phone Contact:  313.625.1415</a:t>
                      </a:r>
                    </a:p>
                    <a:p>
                      <a:pPr algn="ctr" fontAlgn="base"/>
                      <a:r>
                        <a:rPr lang="en-US" sz="17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Contact:  </a:t>
                      </a:r>
                      <a:r>
                        <a:rPr lang="en-US" sz="1700" b="1" i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bcapgroup@wayne.edu</a:t>
                      </a:r>
                      <a:endParaRPr lang="en-US" sz="1700" b="1" i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ase"/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99443"/>
                  </a:ext>
                </a:extLst>
              </a:tr>
            </a:tbl>
          </a:graphicData>
        </a:graphic>
      </p:graphicFrame>
      <p:pic>
        <p:nvPicPr>
          <p:cNvPr id="5" name="BCAP Mentor Contact Us Slide 12">
            <a:hlinkClick r:id="" action="ppaction://media"/>
            <a:extLst>
              <a:ext uri="{FF2B5EF4-FFF2-40B4-BE49-F238E27FC236}">
                <a16:creationId xmlns:a16="http://schemas.microsoft.com/office/drawing/2014/main" xmlns="" id="{E9141F0D-A771-461B-88D2-FEE768F93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82539" y="283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74"/>
    </mc:Choice>
    <mc:Fallback xmlns="">
      <p:transition spd="slow" advTm="25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78980"/>
            <a:ext cx="9612971" cy="2852737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Lucida Sans" panose="020B0602030504020204" pitchFamily="34" charset="0"/>
              </a:rPr>
              <a:t>Biomedical Career Advancement Program</a:t>
            </a:r>
            <a:br>
              <a:rPr lang="en-US" cap="none" dirty="0">
                <a:latin typeface="Lucida Sans" panose="020B0602030504020204" pitchFamily="34" charset="0"/>
              </a:rPr>
            </a:br>
            <a:r>
              <a:rPr lang="en-US" cap="none" dirty="0">
                <a:latin typeface="Lucida Sans" panose="020B0602030504020204" pitchFamily="34" charset="0"/>
              </a:rPr>
              <a:t>BCAP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F83C47-D968-460C-9EA4-09143A05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720646"/>
          </a:xfrm>
        </p:spPr>
        <p:txBody>
          <a:bodyPr/>
          <a:lstStyle/>
          <a:p>
            <a:pPr algn="ctr"/>
            <a:r>
              <a:rPr lang="en-US" sz="2600" i="1" dirty="0">
                <a:ea typeface="Tahoma" panose="020B0604030504040204" pitchFamily="34" charset="0"/>
                <a:cs typeface="Tahoma" panose="020B0604030504040204" pitchFamily="34" charset="0"/>
              </a:rPr>
              <a:t> We look forward to working with you!</a:t>
            </a:r>
          </a:p>
          <a:p>
            <a:pPr algn="ctr"/>
            <a:endParaRPr lang="en-US" sz="26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600" i="1" dirty="0">
                <a:ea typeface="Tahoma" panose="020B0604030504040204" pitchFamily="34" charset="0"/>
                <a:cs typeface="Tahoma" panose="020B0604030504040204" pitchFamily="34" charset="0"/>
              </a:rPr>
              <a:t>BCAP Mentor Registration Form: Click </a:t>
            </a:r>
            <a:r>
              <a:rPr lang="en-US" sz="2600" i="1" dirty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endParaRPr lang="en-US" sz="2600" i="1" dirty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600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BCAP Mentor Thanks Slide 13">
            <a:hlinkClick r:id="" action="ppaction://media"/>
            <a:extLst>
              <a:ext uri="{FF2B5EF4-FFF2-40B4-BE49-F238E27FC236}">
                <a16:creationId xmlns:a16="http://schemas.microsoft.com/office/drawing/2014/main" xmlns="" id="{7185A3A5-5A35-4CE2-A370-CA2448125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7996" y="311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2"/>
    </mc:Choice>
    <mc:Fallback xmlns="">
      <p:transition spd="slow" advTm="14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What is BCAP?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8957"/>
            <a:ext cx="9601200" cy="5141843"/>
          </a:xfrm>
        </p:spPr>
        <p:txBody>
          <a:bodyPr/>
          <a:lstStyle/>
          <a:p>
            <a:endParaRPr lang="en-US" dirty="0"/>
          </a:p>
          <a:p>
            <a:r>
              <a:rPr lang="en-US" sz="2600" dirty="0"/>
              <a:t>A unique and rigorous six-week summer program that engages, high-achieving </a:t>
            </a:r>
            <a:r>
              <a:rPr lang="en-US" sz="2600" b="1" i="1" u="sng" dirty="0"/>
              <a:t>high school students </a:t>
            </a:r>
            <a:r>
              <a:rPr lang="en-US" sz="2600" dirty="0"/>
              <a:t>in hands-on, university-level research</a:t>
            </a:r>
          </a:p>
          <a:p>
            <a:r>
              <a:rPr lang="en-US" sz="2600" dirty="0"/>
              <a:t>Campus of Wayne State University (WSU) and the Detroit Medical Center (DMC)</a:t>
            </a:r>
          </a:p>
          <a:p>
            <a:r>
              <a:rPr lang="en-US" sz="2600" dirty="0"/>
              <a:t>30-35 </a:t>
            </a:r>
            <a:r>
              <a:rPr lang="en-US" sz="2600" dirty="0" err="1"/>
              <a:t>hrs</a:t>
            </a:r>
            <a:r>
              <a:rPr lang="en-US" sz="2600" dirty="0"/>
              <a:t> per week, Mon-Fri, 9a-3p (few exceptions)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/>
              <a:t>Students with mentors Mon-Thurs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500" dirty="0"/>
              <a:t>Didactic Fridays hosted by BCAP team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BCAP What Is Slide 2">
            <a:hlinkClick r:id="" action="ppaction://media"/>
            <a:extLst>
              <a:ext uri="{FF2B5EF4-FFF2-40B4-BE49-F238E27FC236}">
                <a16:creationId xmlns:a16="http://schemas.microsoft.com/office/drawing/2014/main" xmlns="" id="{A6B82CC8-C635-4CED-839F-1C6BB8D2B1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33182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2"/>
    </mc:Choice>
    <mc:Fallback xmlns="">
      <p:transition spd="slow" advTm="64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latin typeface="Lucida Sans" panose="020B0602030504020204" pitchFamily="34" charset="0"/>
              </a:rPr>
              <a:t>BCAP Mentors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CAE2CE-F5D8-4BB6-A52B-9737F0CA1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“We Rise by Lifting Others”</a:t>
            </a:r>
          </a:p>
          <a:p>
            <a:r>
              <a:rPr lang="en-US" i="1" dirty="0"/>
              <a:t>~ Ingersoll</a:t>
            </a:r>
          </a:p>
        </p:txBody>
      </p:sp>
      <p:pic>
        <p:nvPicPr>
          <p:cNvPr id="5" name="BCAP Mentor Lead Slide 3 Take 2">
            <a:hlinkClick r:id="" action="ppaction://media"/>
            <a:extLst>
              <a:ext uri="{FF2B5EF4-FFF2-40B4-BE49-F238E27FC236}">
                <a16:creationId xmlns:a16="http://schemas.microsoft.com/office/drawing/2014/main" xmlns="" id="{FF774750-C47C-4136-AF0C-D7ADD5D86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2609" y="1296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4"/>
    </mc:Choice>
    <mc:Fallback xmlns="">
      <p:transition spd="slow" advTm="2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961"/>
            <a:ext cx="10396330" cy="720213"/>
          </a:xfrm>
        </p:spPr>
        <p:txBody>
          <a:bodyPr/>
          <a:lstStyle/>
          <a:p>
            <a:r>
              <a:rPr lang="en-US" sz="4000" dirty="0">
                <a:latin typeface="Lucida Sans" panose="020B0602030504020204" pitchFamily="34" charset="0"/>
              </a:rPr>
              <a:t>BCAP Mentor Eligibility &amp;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0174"/>
            <a:ext cx="9614452" cy="57978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500" b="1" dirty="0"/>
              <a:t>WSU Faculty, DMC Clinician</a:t>
            </a:r>
            <a:endParaRPr lang="en-US" sz="22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Provide general supervision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Share knowledge, build relationships, provide guidance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0"/>
            <a:r>
              <a:rPr lang="en-US" sz="2500" b="1" dirty="0">
                <a:solidFill>
                  <a:srgbClr val="1F497D"/>
                </a:solidFill>
              </a:rPr>
              <a:t>Provide suitable work location &amp; schedule</a:t>
            </a:r>
            <a:endParaRPr lang="en-US" sz="2200" i="1" dirty="0">
              <a:solidFill>
                <a:srgbClr val="1F497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97D"/>
                </a:solidFill>
              </a:rPr>
              <a:t> General schedule 9a-3p; Mon-Thurs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497D"/>
                </a:solidFill>
              </a:rPr>
              <a:t> Alternative schedules considered </a:t>
            </a:r>
            <a:r>
              <a:rPr lang="en-US" sz="2200" dirty="0">
                <a:solidFill>
                  <a:srgbClr val="1F497D"/>
                </a:solidFill>
              </a:rPr>
              <a:t>(indicate on mentor reg)</a:t>
            </a:r>
          </a:p>
          <a:p>
            <a:pPr marL="530352" lvl="1" indent="0">
              <a:buNone/>
            </a:pPr>
            <a:endParaRPr lang="en-US" sz="2200" dirty="0">
              <a:solidFill>
                <a:srgbClr val="1F497D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b="1" dirty="0"/>
              <a:t>Mentor Registration Form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Mentor Contact Info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Daily Contact Info; e.g. Research Asst/Clinic Manager, etc.</a:t>
            </a:r>
          </a:p>
          <a:p>
            <a:pPr marL="530352" lvl="1" indent="0">
              <a:buNone/>
            </a:pPr>
            <a:endParaRPr lang="en-US" sz="2200" dirty="0">
              <a:solidFill>
                <a:srgbClr val="1F497D"/>
              </a:solidFill>
            </a:endParaRPr>
          </a:p>
          <a:p>
            <a:pPr marL="530352" lvl="1" indent="0">
              <a:buNone/>
            </a:pPr>
            <a:endParaRPr lang="en-US" sz="25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BCAP Mentor E&amp;E Slide 4 Take 2">
            <a:hlinkClick r:id="" action="ppaction://media"/>
            <a:extLst>
              <a:ext uri="{FF2B5EF4-FFF2-40B4-BE49-F238E27FC236}">
                <a16:creationId xmlns:a16="http://schemas.microsoft.com/office/drawing/2014/main" xmlns="" id="{19EAA742-757E-4324-9356-17235F5DC2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98157" y="897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50"/>
    </mc:Choice>
    <mc:Fallback xmlns="">
      <p:transition spd="slow" advTm="72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9961"/>
            <a:ext cx="11277600" cy="720213"/>
          </a:xfrm>
        </p:spPr>
        <p:txBody>
          <a:bodyPr/>
          <a:lstStyle/>
          <a:p>
            <a:r>
              <a:rPr lang="en-US" sz="3800" dirty="0">
                <a:latin typeface="Lucida Sans" panose="020B0602030504020204" pitchFamily="34" charset="0"/>
              </a:rPr>
              <a:t>BCAP Mentor Eligibility &amp; Expectations cont’d…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0174"/>
            <a:ext cx="9614452" cy="57978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500" b="1" dirty="0"/>
              <a:t> Validate weekly attendance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Review for accuracy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Sign and date</a:t>
            </a:r>
          </a:p>
          <a:p>
            <a:pPr marL="530352" lvl="1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500" b="1" dirty="0"/>
              <a:t>Available During Program Dates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June 24 – Aug 2, 2019</a:t>
            </a:r>
          </a:p>
          <a:p>
            <a:pPr marL="530352" lvl="1" indent="0"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500" b="1" dirty="0"/>
              <a:t> Propose final research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Provide project title with brief description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Guide and supervise project completion and oral presentation</a:t>
            </a:r>
          </a:p>
          <a:p>
            <a:pPr marL="530352" lvl="1" indent="0">
              <a:buNone/>
            </a:pPr>
            <a:endParaRPr lang="en-US" sz="25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BCAP Mentor E&amp;E2 Slide 5">
            <a:hlinkClick r:id="" action="ppaction://media"/>
            <a:extLst>
              <a:ext uri="{FF2B5EF4-FFF2-40B4-BE49-F238E27FC236}">
                <a16:creationId xmlns:a16="http://schemas.microsoft.com/office/drawing/2014/main" xmlns="" id="{C8B9EAB7-14C8-4FA9-857E-44238E9B5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4626" y="1780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36"/>
    </mc:Choice>
    <mc:Fallback xmlns="">
      <p:transition spd="slow" advTm="73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8" y="1397977"/>
            <a:ext cx="9165009" cy="3007447"/>
          </a:xfrm>
        </p:spPr>
        <p:txBody>
          <a:bodyPr/>
          <a:lstStyle/>
          <a:p>
            <a:r>
              <a:rPr lang="en-US" cap="none" dirty="0">
                <a:latin typeface="Lucida Sans" panose="020B0602030504020204" pitchFamily="34" charset="0"/>
              </a:rPr>
              <a:t>BCAP </a:t>
            </a:r>
            <a:r>
              <a:rPr lang="en-US" dirty="0">
                <a:latin typeface="Lucida Sans" panose="020B0602030504020204" pitchFamily="34" charset="0"/>
              </a:rPr>
              <a:t>Mentor</a:t>
            </a:r>
            <a:r>
              <a:rPr lang="en-US" cap="none" dirty="0">
                <a:latin typeface="Lucida Sans" panose="020B0602030504020204" pitchFamily="34" charset="0"/>
              </a:rPr>
              <a:t/>
            </a:r>
            <a:br>
              <a:rPr lang="en-US" cap="none" dirty="0">
                <a:latin typeface="Lucida Sans" panose="020B0602030504020204" pitchFamily="34" charset="0"/>
              </a:rPr>
            </a:br>
            <a:r>
              <a:rPr lang="en-US" cap="none" dirty="0">
                <a:latin typeface="Lucida Sans" panose="020B0602030504020204" pitchFamily="34" charset="0"/>
              </a:rPr>
              <a:t>Benefits &amp; Incentives</a:t>
            </a:r>
          </a:p>
        </p:txBody>
      </p:sp>
      <p:pic>
        <p:nvPicPr>
          <p:cNvPr id="3" name="BCAP Mentor B&amp;I Slide 6">
            <a:hlinkClick r:id="" action="ppaction://media"/>
            <a:extLst>
              <a:ext uri="{FF2B5EF4-FFF2-40B4-BE49-F238E27FC236}">
                <a16:creationId xmlns:a16="http://schemas.microsoft.com/office/drawing/2014/main" xmlns="" id="{EBEB49C1-1F2B-4A97-9431-3462F40E3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0174" y="964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3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C9891-6751-47AC-8441-AE5A5C59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776" y="477366"/>
            <a:ext cx="4644000" cy="1341602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Lucida Sans" panose="020B0602030504020204" pitchFamily="34" charset="0"/>
              </a:rPr>
              <a:t>BCAP Mentor Benefits &amp; Incentives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03E92E-7C10-4FDF-B7B0-BF5A5A7DC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3728" y="1966451"/>
            <a:ext cx="5718272" cy="4388615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Support </a:t>
            </a:r>
            <a:r>
              <a:rPr lang="en-US" sz="2400"/>
              <a:t>emerging young professional</a:t>
            </a:r>
            <a:r>
              <a:rPr lang="en-US" sz="2400" dirty="0"/>
              <a:t>; developing his/her potential</a:t>
            </a:r>
          </a:p>
          <a:p>
            <a:endParaRPr lang="en-US" sz="2400" dirty="0"/>
          </a:p>
          <a:p>
            <a:r>
              <a:rPr lang="en-US" sz="2400" dirty="0"/>
              <a:t>Professional Development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$1,000 materials/supply budget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Through WSU purchasing or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1800" dirty="0"/>
              <a:t>Direct order/delivery</a:t>
            </a:r>
          </a:p>
          <a:p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64182350-2C79-41BB-81F5-6288C7976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7621" r="7621"/>
          <a:stretch>
            <a:fillRect/>
          </a:stretch>
        </p:blipFill>
        <p:spPr>
          <a:xfrm>
            <a:off x="1143993" y="992152"/>
            <a:ext cx="3948512" cy="35675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0C8121-738F-4674-914D-B3EE5ED89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1F497D"/>
                </a:solidFill>
                <a:latin typeface="Lucida Sans" panose="020B0602030504020204" pitchFamily="34" charset="0"/>
              </a:rPr>
              <a:t>Shape Young Lives!</a:t>
            </a:r>
          </a:p>
        </p:txBody>
      </p:sp>
      <p:pic>
        <p:nvPicPr>
          <p:cNvPr id="5" name="BCAP Mentor B&amp;I Slide 7">
            <a:hlinkClick r:id="" action="ppaction://media"/>
            <a:extLst>
              <a:ext uri="{FF2B5EF4-FFF2-40B4-BE49-F238E27FC236}">
                <a16:creationId xmlns:a16="http://schemas.microsoft.com/office/drawing/2014/main" xmlns="" id="{97D6C994-E8BA-439F-962F-C47D57268E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7729" y="605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8"/>
    </mc:Choice>
    <mc:Fallback xmlns="">
      <p:transition spd="slow" advTm="50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498" y="1397977"/>
            <a:ext cx="8925859" cy="3007447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0"/>
              </a:rPr>
              <a:t>BCAP 2019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Important </a:t>
            </a:r>
            <a:br>
              <a:rPr lang="en-US" dirty="0">
                <a:latin typeface="Lucida Sans" panose="020B0602030504020204" pitchFamily="34" charset="0"/>
              </a:rPr>
            </a:br>
            <a:r>
              <a:rPr lang="en-US" dirty="0">
                <a:latin typeface="Lucida Sans" panose="020B0602030504020204" pitchFamily="34" charset="0"/>
              </a:rPr>
              <a:t>Dates to Remember</a:t>
            </a:r>
            <a:endParaRPr lang="en-US" cap="none" dirty="0">
              <a:latin typeface="Lucida Sans" panose="020B0602030504020204" pitchFamily="34" charset="0"/>
            </a:endParaRPr>
          </a:p>
        </p:txBody>
      </p:sp>
      <p:pic>
        <p:nvPicPr>
          <p:cNvPr id="3" name="BCAP Mentor Imp Dates Slide 8">
            <a:hlinkClick r:id="" action="ppaction://media"/>
            <a:extLst>
              <a:ext uri="{FF2B5EF4-FFF2-40B4-BE49-F238E27FC236}">
                <a16:creationId xmlns:a16="http://schemas.microsoft.com/office/drawing/2014/main" xmlns="" id="{936118DB-58C6-42C4-840C-9A5F9B7F3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1965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9961"/>
            <a:ext cx="11277600" cy="720213"/>
          </a:xfrm>
        </p:spPr>
        <p:txBody>
          <a:bodyPr/>
          <a:lstStyle/>
          <a:p>
            <a:r>
              <a:rPr lang="en-US" sz="3800" dirty="0">
                <a:latin typeface="Lucida Sans" panose="020B0602030504020204" pitchFamily="34" charset="0"/>
              </a:rPr>
              <a:t>BCAP 2019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713" y="1338469"/>
            <a:ext cx="11277600" cy="60347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500" b="1" dirty="0"/>
              <a:t>Saturday, June 8:  			</a:t>
            </a:r>
            <a:r>
              <a:rPr lang="en-US" dirty="0"/>
              <a:t>BCAP Student Orientation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		</a:t>
            </a:r>
            <a:endParaRPr lang="en-US" sz="2200" i="1" dirty="0"/>
          </a:p>
          <a:p>
            <a:pPr>
              <a:lnSpc>
                <a:spcPct val="100000"/>
              </a:lnSpc>
            </a:pPr>
            <a:r>
              <a:rPr lang="en-US" sz="2500" b="1" dirty="0"/>
              <a:t>Friday, June 21:  			</a:t>
            </a:r>
            <a:r>
              <a:rPr lang="en-US" dirty="0"/>
              <a:t>BCAP Opening Ceremony</a:t>
            </a:r>
          </a:p>
          <a:p>
            <a:pPr>
              <a:lnSpc>
                <a:spcPct val="100000"/>
              </a:lnSpc>
            </a:pPr>
            <a:endParaRPr lang="en-US" sz="2500" b="1" dirty="0"/>
          </a:p>
          <a:p>
            <a:pPr>
              <a:lnSpc>
                <a:spcPct val="100000"/>
              </a:lnSpc>
            </a:pPr>
            <a:r>
              <a:rPr lang="en-US" sz="2500" b="1" dirty="0"/>
              <a:t>Monday, June 24 – 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/>
              <a:t>    Thursday, August 1: 			</a:t>
            </a:r>
            <a:r>
              <a:rPr lang="en-US" dirty="0"/>
              <a:t>Program Duration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500" b="1" dirty="0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/>
              <a:t>Friday, August 2:			</a:t>
            </a:r>
            <a:r>
              <a:rPr lang="en-US" sz="2500" dirty="0"/>
              <a:t>BCAP Closing Ceremony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 dirty="0"/>
              <a:t>						</a:t>
            </a:r>
            <a:r>
              <a:rPr lang="en-US" i="1" dirty="0"/>
              <a:t>Student Projects &amp; Oral Presentations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/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Students’ 1</a:t>
            </a:r>
            <a:r>
              <a:rPr lang="en-US" sz="2800" b="1" i="1" baseline="30000" dirty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</a:rPr>
              <a:t> Day On Assignment w/Mentors is Mon June 24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BCAP Mentor Imp Dates Slide 9">
            <a:hlinkClick r:id="" action="ppaction://media"/>
            <a:extLst>
              <a:ext uri="{FF2B5EF4-FFF2-40B4-BE49-F238E27FC236}">
                <a16:creationId xmlns:a16="http://schemas.microsoft.com/office/drawing/2014/main" xmlns="" id="{BEEE74CC-2209-4838-81DC-B1840D998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6278" y="339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3"/>
    </mc:Choice>
    <mc:Fallback xmlns="">
      <p:transition spd="slow" advTm="65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rading Cards_SL_v4" id="{329784BB-6BFE-4AD3-B026-64FE30A3643A}" vid="{57737C14-B9E8-4B79-9DB4-8A44BB83E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1E7B-2E87-4FF3-8F3F-2C35BCD32914}">
  <ds:schemaRefs>
    <ds:schemaRef ds:uri="6dc4bcd6-49db-4c07-9060-8acfc67cef9f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fb0879af-3eba-417a-a55a-ffe6dcd6ca7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0</TotalTime>
  <Words>374</Words>
  <Application>Microsoft Office PowerPoint</Application>
  <PresentationFormat>Custom</PresentationFormat>
  <Paragraphs>128</Paragraphs>
  <Slides>13</Slides>
  <Notes>9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Crop</vt:lpstr>
      <vt:lpstr>Biomedical Career Advancement Program (BCAP)</vt:lpstr>
      <vt:lpstr>What is BCAP?</vt:lpstr>
      <vt:lpstr>BCAP Mentors</vt:lpstr>
      <vt:lpstr>BCAP Mentor Eligibility &amp; Expectations</vt:lpstr>
      <vt:lpstr>BCAP Mentor Eligibility &amp; Expectations cont’d…</vt:lpstr>
      <vt:lpstr>BCAP Mentor Benefits &amp; Incentives</vt:lpstr>
      <vt:lpstr>BCAP Mentor Benefits &amp; Incentives</vt:lpstr>
      <vt:lpstr>BCAP 2019 Important  Dates to Remember</vt:lpstr>
      <vt:lpstr>BCAP 2019 Dates</vt:lpstr>
      <vt:lpstr>BCAP Mentor  What’s Next?…</vt:lpstr>
      <vt:lpstr>What’s Next?</vt:lpstr>
      <vt:lpstr>BCAP Team Contacts</vt:lpstr>
      <vt:lpstr>Biomedical Career Advancement Program BCAP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2019-01-30T16:01:55Z</dcterms:created>
  <dcterms:modified xsi:type="dcterms:W3CDTF">2019-04-16T15:41:29Z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