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67" r:id="rId5"/>
    <p:sldId id="257" r:id="rId6"/>
    <p:sldId id="258" r:id="rId7"/>
    <p:sldId id="270" r:id="rId8"/>
    <p:sldId id="271" r:id="rId9"/>
    <p:sldId id="263" r:id="rId10"/>
    <p:sldId id="261" r:id="rId11"/>
    <p:sldId id="275" r:id="rId12"/>
    <p:sldId id="276" r:id="rId13"/>
    <p:sldId id="277" r:id="rId14"/>
    <p:sldId id="262" r:id="rId15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33"/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034B14-0D4D-4A05-84C9-E79B8A99EAB5}" v="1001" dt="2019-04-03T19:39:57.942"/>
  </p1510:revLst>
</p1510:revInfo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74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02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F66B955-9ABA-47D4-BA0F-43D209E6DE0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5FAA0D8-202C-4D3D-887A-429ECB6FF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E21EEF9-F932-4A09-BCA7-D2D48E52F6B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F06F64C-AC30-4FBB-82AA-A862D19BA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8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6F64C-AC30-4FBB-82AA-A862D19BA3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0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6F64C-AC30-4FBB-82AA-A862D19BA3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67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Become a better leader. </a:t>
            </a:r>
            <a:r>
              <a:rPr lang="en-US" dirty="0"/>
              <a:t>Investing in the life of someone else challenges your perspective, sharpens your interpersonal skills, and exposes you to different decision-making approaches. Mentoring gives you the opportunity to learn by doing.</a:t>
            </a:r>
          </a:p>
          <a:p>
            <a:endParaRPr lang="en-US" dirty="0"/>
          </a:p>
          <a:p>
            <a:r>
              <a:rPr lang="en-US" b="1" dirty="0"/>
              <a:t>Help someone realize their potential. </a:t>
            </a:r>
            <a:r>
              <a:rPr lang="en-US" dirty="0"/>
              <a:t>We all have unique talents and gifts. Activating the potential in someone by celebrating their talents empowers them to improve their own life, achieve their goals, and help 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6F64C-AC30-4FBB-82AA-A862D19BA3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53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6F64C-AC30-4FBB-82AA-A862D19BA3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18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Become a better leader. </a:t>
            </a:r>
            <a:r>
              <a:rPr lang="en-US" dirty="0"/>
              <a:t>Investing in the life of someone else challenges your perspective, sharpens your interpersonal skills, and exposes you to different decision-making approaches. Mentoring gives you the opportunity to learn by doing.</a:t>
            </a:r>
          </a:p>
          <a:p>
            <a:endParaRPr lang="en-US" dirty="0"/>
          </a:p>
          <a:p>
            <a:r>
              <a:rPr lang="en-US" b="1" dirty="0"/>
              <a:t>Help someone realize their potential. </a:t>
            </a:r>
            <a:r>
              <a:rPr lang="en-US" dirty="0"/>
              <a:t>We all have unique talents and gifts. Activating the potential in someone by celebrating their talents empowers them to improve their own life, achieve their goals, and help 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6F64C-AC30-4FBB-82AA-A862D19BA3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82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6F64C-AC30-4FBB-82AA-A862D19BA3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00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6F64C-AC30-4FBB-82AA-A862D19BA3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4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/>
              <a:t>Edit Master text styles</a:t>
            </a:r>
          </a:p>
          <a:p>
            <a:pPr marL="0" lvl="1" indent="0" algn="ctr">
              <a:buNone/>
            </a:pPr>
            <a:r>
              <a:rPr lang="en-US"/>
              <a:t>Second level</a:t>
            </a:r>
          </a:p>
          <a:p>
            <a:pPr marL="0" lvl="2" indent="0" algn="ctr">
              <a:buNone/>
            </a:pPr>
            <a:r>
              <a:rPr lang="en-US"/>
              <a:t>Third level</a:t>
            </a:r>
          </a:p>
          <a:p>
            <a:pPr marL="0" lvl="3" indent="0" algn="ctr">
              <a:buNone/>
            </a:pPr>
            <a:r>
              <a:rPr lang="en-US"/>
              <a:t>Fourth level</a:t>
            </a:r>
          </a:p>
          <a:p>
            <a:pPr marL="0" lvl="4" indent="0" algn="ctr"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ZA" dirty="0"/>
              <a:t>Add a footer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capgroup@wayne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yd4c5R2BHUe75t09jVTCi1MQauZv4UpKjN-pTFOjqSZUQlY0RFBaVUVLREpVT1FHUkw1NVo0S1RFVC4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yd4c5R2BHUe75t09jVTCi1MQauZv4UpKjN-pTFOjqSZUQlY0RFBaVUVLREpVT1FHUkw1NVo0S1RFVC4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0"/>
              </a:rPr>
              <a:t>Biomedical Career Advancement Program</a:t>
            </a:r>
            <a:br>
              <a:rPr lang="en-US" dirty="0">
                <a:latin typeface="Lucida Sans" panose="020B0602030504020204" pitchFamily="34" charset="0"/>
              </a:rPr>
            </a:br>
            <a:r>
              <a:rPr lang="en-US" dirty="0">
                <a:latin typeface="Lucida Sans" panose="020B0602030504020204" pitchFamily="34" charset="0"/>
              </a:rPr>
              <a:t>(BCAP)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Mentor </a:t>
            </a:r>
            <a:r>
              <a:rPr lang="en-US" i="1" dirty="0" smtClean="0"/>
              <a:t>Orientation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07"/>
    </mc:Choice>
    <mc:Fallback xmlns="">
      <p:transition spd="slow" advTm="198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39961"/>
            <a:ext cx="11277600" cy="720213"/>
          </a:xfrm>
        </p:spPr>
        <p:txBody>
          <a:bodyPr/>
          <a:lstStyle/>
          <a:p>
            <a:r>
              <a:rPr lang="en-US" sz="3800" dirty="0">
                <a:latin typeface="Lucida Sans" panose="020B0602030504020204" pitchFamily="34" charset="0"/>
              </a:rPr>
              <a:t>BCAP Team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646" y="1060174"/>
            <a:ext cx="11277600" cy="579782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/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/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/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/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1" i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68D9E9-5F2D-4CCE-9F5C-1832C8AFF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040175"/>
              </p:ext>
            </p:extLst>
          </p:nvPr>
        </p:nvGraphicFramePr>
        <p:xfrm>
          <a:off x="1476853" y="2693931"/>
          <a:ext cx="4943061" cy="1965960"/>
        </p:xfrm>
        <a:graphic>
          <a:graphicData uri="http://schemas.openxmlformats.org/drawingml/2006/table">
            <a:tbl>
              <a:tblPr/>
              <a:tblGrid>
                <a:gridCol w="4943061">
                  <a:extLst>
                    <a:ext uri="{9D8B030D-6E8A-4147-A177-3AD203B41FA5}">
                      <a16:colId xmlns:a16="http://schemas.microsoft.com/office/drawing/2014/main" val="2020455798"/>
                    </a:ext>
                  </a:extLst>
                </a:gridCol>
              </a:tblGrid>
              <a:tr h="1948407">
                <a:tc>
                  <a:txBody>
                    <a:bodyPr/>
                    <a:lstStyle/>
                    <a:p>
                      <a:pPr algn="ctr" fontAlgn="base"/>
                      <a:endParaRPr lang="en-US" sz="20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/>
                      <a:r>
                        <a:rPr lang="en-US" sz="1700" b="1" i="1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Jennell White, PhD</a:t>
                      </a:r>
                      <a:endParaRPr lang="en-US" sz="1700" b="1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/>
                      <a:r>
                        <a:rPr lang="en-US" sz="17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BCAP Program Director</a:t>
                      </a:r>
                    </a:p>
                    <a:p>
                      <a:pPr algn="ctr" fontAlgn="base"/>
                      <a:r>
                        <a:rPr lang="en-US" sz="1700" b="1" kern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Assistant Professor</a:t>
                      </a:r>
                      <a:endParaRPr lang="en-US" sz="17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/>
                      <a:r>
                        <a:rPr lang="en-US" sz="17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Wayne State University</a:t>
                      </a:r>
                    </a:p>
                    <a:p>
                      <a:pPr algn="ctr" fontAlgn="base"/>
                      <a:r>
                        <a:rPr lang="en-US" sz="17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of Pharmacology &amp; Pediatrics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9944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32A530D-8651-4EBE-8852-D526EA8D3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60001"/>
              </p:ext>
            </p:extLst>
          </p:nvPr>
        </p:nvGraphicFramePr>
        <p:xfrm>
          <a:off x="6405949" y="2685155"/>
          <a:ext cx="4936435" cy="1965960"/>
        </p:xfrm>
        <a:graphic>
          <a:graphicData uri="http://schemas.openxmlformats.org/drawingml/2006/table">
            <a:tbl>
              <a:tblPr/>
              <a:tblGrid>
                <a:gridCol w="4936435">
                  <a:extLst>
                    <a:ext uri="{9D8B030D-6E8A-4147-A177-3AD203B41FA5}">
                      <a16:colId xmlns:a16="http://schemas.microsoft.com/office/drawing/2014/main" val="2386420678"/>
                    </a:ext>
                  </a:extLst>
                </a:gridCol>
              </a:tblGrid>
              <a:tr h="1934345">
                <a:tc>
                  <a:txBody>
                    <a:bodyPr/>
                    <a:lstStyle/>
                    <a:p>
                      <a:pPr algn="ctr" fontAlgn="base"/>
                      <a:endParaRPr lang="en-US" sz="2000" b="1" i="1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/>
                      <a:r>
                        <a:rPr lang="en-US" sz="1700" b="1" i="1" kern="1200" dirty="0">
                          <a:solidFill>
                            <a:srgbClr val="008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Tekiendria Batts</a:t>
                      </a:r>
                      <a:endParaRPr lang="en-US" sz="1700" b="1" kern="1200" dirty="0">
                        <a:solidFill>
                          <a:srgbClr val="008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/>
                      <a:r>
                        <a:rPr lang="en-US" sz="17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Manager</a:t>
                      </a:r>
                    </a:p>
                    <a:p>
                      <a:pPr algn="ctr" fontAlgn="base"/>
                      <a:r>
                        <a:rPr lang="en-US" sz="1700" b="1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Southeast Regional Center</a:t>
                      </a:r>
                    </a:p>
                    <a:p>
                      <a:pPr algn="ctr" fontAlgn="base"/>
                      <a:r>
                        <a:rPr lang="en-US" sz="17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Michigan Area Health Education Center</a:t>
                      </a:r>
                    </a:p>
                    <a:p>
                      <a:pPr algn="ctr" fontAlgn="base"/>
                      <a:r>
                        <a:rPr lang="en-US" sz="1700" b="1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Program of Wayne State University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32290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3D035B9-521C-49B2-B33F-7436139DA808}"/>
              </a:ext>
            </a:extLst>
          </p:cNvPr>
          <p:cNvSpPr txBox="1"/>
          <p:nvPr/>
        </p:nvSpPr>
        <p:spPr>
          <a:xfrm>
            <a:off x="1699846" y="1802312"/>
            <a:ext cx="9706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solidFill>
                  <a:srgbClr val="1F497D"/>
                </a:solidFill>
              </a:rPr>
              <a:t>Additional questions or concerns?  Please feel free to contact us: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D54802-DD27-4E00-9461-876BDF1FE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470866"/>
              </p:ext>
            </p:extLst>
          </p:nvPr>
        </p:nvGraphicFramePr>
        <p:xfrm>
          <a:off x="1476854" y="4642338"/>
          <a:ext cx="9865530" cy="1306359"/>
        </p:xfrm>
        <a:graphic>
          <a:graphicData uri="http://schemas.openxmlformats.org/drawingml/2006/table">
            <a:tbl>
              <a:tblPr/>
              <a:tblGrid>
                <a:gridCol w="9865530">
                  <a:extLst>
                    <a:ext uri="{9D8B030D-6E8A-4147-A177-3AD203B41FA5}">
                      <a16:colId xmlns:a16="http://schemas.microsoft.com/office/drawing/2014/main" val="2020455798"/>
                    </a:ext>
                  </a:extLst>
                </a:gridCol>
              </a:tblGrid>
              <a:tr h="1306359">
                <a:tc>
                  <a:txBody>
                    <a:bodyPr/>
                    <a:lstStyle/>
                    <a:p>
                      <a:pPr algn="ctr" fontAlgn="base"/>
                      <a:endParaRPr lang="en-US" sz="20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/>
                      <a:r>
                        <a:rPr lang="en-US" sz="17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</a:t>
                      </a:r>
                      <a:r>
                        <a:rPr lang="en-US" sz="17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Contact:  </a:t>
                      </a:r>
                      <a:r>
                        <a:rPr lang="en-US" sz="17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bcapgroup@wayne.edu</a:t>
                      </a:r>
                      <a:endParaRPr lang="en-US" sz="17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ase"/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99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14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74"/>
    </mc:Choice>
    <mc:Fallback xmlns="">
      <p:transition spd="slow" advTm="2577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87F3-6B4A-40F1-BCC1-2E7D4A05E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5" y="1378980"/>
            <a:ext cx="9612971" cy="2852737"/>
          </a:xfrm>
        </p:spPr>
        <p:txBody>
          <a:bodyPr>
            <a:normAutofit fontScale="90000"/>
          </a:bodyPr>
          <a:lstStyle/>
          <a:p>
            <a:r>
              <a:rPr lang="en-US" cap="none" dirty="0">
                <a:latin typeface="Lucida Sans" panose="020B0602030504020204" pitchFamily="34" charset="0"/>
              </a:rPr>
              <a:t>Biomedical Career Advancement Program</a:t>
            </a:r>
            <a:br>
              <a:rPr lang="en-US" cap="none" dirty="0">
                <a:latin typeface="Lucida Sans" panose="020B0602030504020204" pitchFamily="34" charset="0"/>
              </a:rPr>
            </a:br>
            <a:r>
              <a:rPr lang="en-US" cap="none" dirty="0">
                <a:latin typeface="Lucida Sans" panose="020B0602030504020204" pitchFamily="34" charset="0"/>
              </a:rPr>
              <a:t>BCAP 2019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83C47-D968-460C-9EA4-09143A053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720646"/>
          </a:xfrm>
        </p:spPr>
        <p:txBody>
          <a:bodyPr/>
          <a:lstStyle/>
          <a:p>
            <a:pPr algn="ctr"/>
            <a:r>
              <a:rPr lang="en-US" sz="2600" i="1" dirty="0">
                <a:ea typeface="Tahoma" panose="020B0604030504040204" pitchFamily="34" charset="0"/>
                <a:cs typeface="Tahoma" panose="020B0604030504040204" pitchFamily="34" charset="0"/>
              </a:rPr>
              <a:t> We look forward to working with you!</a:t>
            </a:r>
          </a:p>
          <a:p>
            <a:pPr algn="ctr"/>
            <a:endParaRPr lang="en-US" sz="2600" i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600" i="1" dirty="0">
                <a:ea typeface="Tahoma" panose="020B0604030504040204" pitchFamily="34" charset="0"/>
                <a:cs typeface="Tahoma" panose="020B0604030504040204" pitchFamily="34" charset="0"/>
              </a:rPr>
              <a:t>BCAP Mentor Registration Form: Click </a:t>
            </a:r>
            <a:r>
              <a:rPr lang="en-US" sz="2600" i="1" dirty="0">
                <a:solidFill>
                  <a:srgbClr val="008000"/>
                </a:solidFill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here</a:t>
            </a:r>
            <a:endParaRPr lang="en-US" sz="2600" i="1" dirty="0">
              <a:solidFill>
                <a:srgbClr val="008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2600" i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7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52"/>
    </mc:Choice>
    <mc:Fallback xmlns="">
      <p:transition spd="slow" advTm="1465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0"/>
              </a:rPr>
              <a:t>What is BCAP?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8957"/>
            <a:ext cx="9601200" cy="5141843"/>
          </a:xfrm>
        </p:spPr>
        <p:txBody>
          <a:bodyPr/>
          <a:lstStyle/>
          <a:p>
            <a:endParaRPr lang="en-US" dirty="0"/>
          </a:p>
          <a:p>
            <a:r>
              <a:rPr lang="en-US" sz="2600" dirty="0"/>
              <a:t>A unique and rigorous </a:t>
            </a:r>
            <a:r>
              <a:rPr lang="en-US" sz="2600" dirty="0" smtClean="0"/>
              <a:t>summer </a:t>
            </a:r>
            <a:r>
              <a:rPr lang="en-US" sz="2600" dirty="0"/>
              <a:t>program that engages, high-achieving </a:t>
            </a:r>
            <a:r>
              <a:rPr lang="en-US" sz="2600" b="1" i="1" u="sng" dirty="0"/>
              <a:t>high school students </a:t>
            </a:r>
            <a:r>
              <a:rPr lang="en-US" sz="2600" dirty="0"/>
              <a:t>in hands-on, university-level research</a:t>
            </a:r>
          </a:p>
          <a:p>
            <a:r>
              <a:rPr lang="en-US" sz="2600" dirty="0"/>
              <a:t>Campus of Wayne State University (WSU) and the Detroit Medical Center (DMC)</a:t>
            </a:r>
          </a:p>
          <a:p>
            <a:r>
              <a:rPr lang="en-US" sz="2600" dirty="0"/>
              <a:t>30-35 </a:t>
            </a:r>
            <a:r>
              <a:rPr lang="en-US" sz="2600" dirty="0" err="1"/>
              <a:t>hrs</a:t>
            </a:r>
            <a:r>
              <a:rPr lang="en-US" sz="2600" dirty="0"/>
              <a:t> per week, Mon-Fri, 9a-3p (few exceptions)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500" dirty="0"/>
              <a:t>Students with mentors Mon-Thurs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500" dirty="0"/>
              <a:t>Didactic Fridays hosted by BCAP team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3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412"/>
    </mc:Choice>
    <mc:Fallback xmlns="">
      <p:transition spd="slow" advTm="6441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>
                <a:latin typeface="Lucida Sans" panose="020B0602030504020204" pitchFamily="34" charset="0"/>
              </a:rPr>
              <a:t>BCAP Mentors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AE2CE-F5D8-4BB6-A52B-9737F0CA11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“We Rise by Lifting Others”</a:t>
            </a:r>
          </a:p>
          <a:p>
            <a:r>
              <a:rPr lang="en-US" i="1" dirty="0"/>
              <a:t>~ Ingersoll</a:t>
            </a:r>
          </a:p>
        </p:txBody>
      </p:sp>
    </p:spTree>
    <p:extLst>
      <p:ext uri="{BB962C8B-B14F-4D97-AF65-F5344CB8AC3E}">
        <p14:creationId xmlns:p14="http://schemas.microsoft.com/office/powerpoint/2010/main" val="268254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54"/>
    </mc:Choice>
    <mc:Fallback xmlns="">
      <p:transition spd="slow" advTm="2145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9961"/>
            <a:ext cx="10396330" cy="720213"/>
          </a:xfrm>
        </p:spPr>
        <p:txBody>
          <a:bodyPr/>
          <a:lstStyle/>
          <a:p>
            <a:r>
              <a:rPr lang="en-US" sz="4000" dirty="0">
                <a:latin typeface="Lucida Sans" panose="020B0602030504020204" pitchFamily="34" charset="0"/>
              </a:rPr>
              <a:t>BCAP Mentor Eligibility &amp;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60174"/>
            <a:ext cx="9614452" cy="579782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500" b="1" dirty="0"/>
              <a:t>WSU </a:t>
            </a:r>
            <a:r>
              <a:rPr lang="en-US" sz="2500" b="1" dirty="0" smtClean="0"/>
              <a:t>Faculty</a:t>
            </a:r>
            <a:endParaRPr lang="en-US" sz="2200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 Provide general supervision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Share </a:t>
            </a:r>
            <a:r>
              <a:rPr lang="en-US" dirty="0"/>
              <a:t>knowledge, build relationships, provide guidance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0"/>
            <a:r>
              <a:rPr lang="en-US" sz="2500" b="1" dirty="0">
                <a:solidFill>
                  <a:srgbClr val="1F497D"/>
                </a:solidFill>
              </a:rPr>
              <a:t>Provide suitable work location &amp; schedule</a:t>
            </a:r>
            <a:endParaRPr lang="en-US" sz="2200" i="1" dirty="0">
              <a:solidFill>
                <a:srgbClr val="1F497D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F497D"/>
                </a:solidFill>
              </a:rPr>
              <a:t> General schedule 9a-3p; Mon-Thurs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F497D"/>
                </a:solidFill>
              </a:rPr>
              <a:t> Alternative schedules considered </a:t>
            </a:r>
            <a:r>
              <a:rPr lang="en-US" sz="2200" dirty="0">
                <a:solidFill>
                  <a:srgbClr val="1F497D"/>
                </a:solidFill>
              </a:rPr>
              <a:t>(indicate on mentor reg)</a:t>
            </a:r>
          </a:p>
          <a:p>
            <a:pPr marL="530352" lvl="1" indent="0">
              <a:buNone/>
            </a:pPr>
            <a:endParaRPr lang="en-US" sz="2200" dirty="0">
              <a:solidFill>
                <a:srgbClr val="1F497D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500" b="1" dirty="0"/>
              <a:t>Mentor Registration Form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500" dirty="0"/>
              <a:t>Mentor Contact Info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500" dirty="0"/>
              <a:t>Daily Contact Info; e.g. Research Asst/Clinic Manager, etc.</a:t>
            </a:r>
          </a:p>
          <a:p>
            <a:pPr marL="530352" lvl="1" indent="0">
              <a:buNone/>
            </a:pPr>
            <a:endParaRPr lang="en-US" sz="2200" dirty="0">
              <a:solidFill>
                <a:srgbClr val="1F497D"/>
              </a:solidFill>
            </a:endParaRPr>
          </a:p>
          <a:p>
            <a:pPr marL="530352" lvl="1" indent="0">
              <a:buNone/>
            </a:pPr>
            <a:endParaRPr lang="en-US" sz="25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5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64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250"/>
    </mc:Choice>
    <mc:Fallback xmlns="">
      <p:transition spd="slow" advTm="722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39961"/>
            <a:ext cx="11277600" cy="720213"/>
          </a:xfrm>
        </p:spPr>
        <p:txBody>
          <a:bodyPr/>
          <a:lstStyle/>
          <a:p>
            <a:r>
              <a:rPr lang="en-US" sz="3800" dirty="0">
                <a:latin typeface="Lucida Sans" panose="020B0602030504020204" pitchFamily="34" charset="0"/>
              </a:rPr>
              <a:t>BCAP Mentor Eligibility &amp; Expectations cont’d…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60174"/>
            <a:ext cx="9614452" cy="579782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2500" b="1" dirty="0"/>
              <a:t> Validate weekly attendance records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Review for accuracy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Sign and date</a:t>
            </a:r>
          </a:p>
          <a:p>
            <a:pPr marL="530352" lvl="1" indent="0"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2500" b="1" dirty="0"/>
              <a:t>Available During Program Dates</a:t>
            </a:r>
          </a:p>
          <a:p>
            <a:pPr marL="530352" lvl="1" indent="0"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2500" b="1" dirty="0"/>
              <a:t> Propose final research 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Provide project title with brief 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Guide and supervise project completion and oral presentation</a:t>
            </a:r>
          </a:p>
          <a:p>
            <a:pPr marL="530352" lvl="1" indent="0">
              <a:buNone/>
            </a:pPr>
            <a:endParaRPr lang="en-US" sz="25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5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5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36"/>
    </mc:Choice>
    <mc:Fallback xmlns="">
      <p:transition spd="slow" advTm="7323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1348" y="1397977"/>
            <a:ext cx="9165009" cy="3007447"/>
          </a:xfrm>
        </p:spPr>
        <p:txBody>
          <a:bodyPr/>
          <a:lstStyle/>
          <a:p>
            <a:r>
              <a:rPr lang="en-US" cap="none" dirty="0">
                <a:latin typeface="Lucida Sans" panose="020B0602030504020204" pitchFamily="34" charset="0"/>
              </a:rPr>
              <a:t>BCAP </a:t>
            </a:r>
            <a:r>
              <a:rPr lang="en-US" dirty="0">
                <a:latin typeface="Lucida Sans" panose="020B0602030504020204" pitchFamily="34" charset="0"/>
              </a:rPr>
              <a:t>Mentor</a:t>
            </a:r>
            <a:r>
              <a:rPr lang="en-US" cap="none" dirty="0">
                <a:latin typeface="Lucida Sans" panose="020B0602030504020204" pitchFamily="34" charset="0"/>
              </a:rPr>
              <a:t/>
            </a:r>
            <a:br>
              <a:rPr lang="en-US" cap="none" dirty="0">
                <a:latin typeface="Lucida Sans" panose="020B0602030504020204" pitchFamily="34" charset="0"/>
              </a:rPr>
            </a:br>
            <a:r>
              <a:rPr lang="en-US" cap="none" dirty="0">
                <a:latin typeface="Lucida Sans" panose="020B0602030504020204" pitchFamily="34" charset="0"/>
              </a:rPr>
              <a:t>Benefits &amp; Incentives</a:t>
            </a:r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2"/>
    </mc:Choice>
    <mc:Fallback xmlns="">
      <p:transition spd="slow" advTm="650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77366"/>
            <a:ext cx="4644000" cy="1341602"/>
          </a:xfrm>
        </p:spPr>
        <p:txBody>
          <a:bodyPr>
            <a:normAutofit/>
          </a:bodyPr>
          <a:lstStyle/>
          <a:p>
            <a:r>
              <a:rPr lang="en-US" sz="3500" dirty="0">
                <a:latin typeface="Lucida Sans" panose="020B0602030504020204" pitchFamily="34" charset="0"/>
              </a:rPr>
              <a:t>BCAP Mentor Benefits &amp; Incentives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73728" y="1966451"/>
            <a:ext cx="5718272" cy="4388615"/>
          </a:xfrm>
        </p:spPr>
        <p:txBody>
          <a:bodyPr/>
          <a:lstStyle/>
          <a:p>
            <a:endParaRPr lang="en-US" dirty="0"/>
          </a:p>
          <a:p>
            <a:r>
              <a:rPr lang="en-US" sz="2400" dirty="0"/>
              <a:t>Support emerging young professional; developing his/her potential</a:t>
            </a:r>
          </a:p>
          <a:p>
            <a:endParaRPr lang="en-US" sz="2400" dirty="0"/>
          </a:p>
          <a:p>
            <a:r>
              <a:rPr lang="en-US" sz="2400" dirty="0"/>
              <a:t>Professional Development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Cash materials/supply </a:t>
            </a:r>
            <a:r>
              <a:rPr lang="en-US" sz="2400" dirty="0"/>
              <a:t>budget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Through WSU purchasing or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Direct order/delivery</a:t>
            </a:r>
          </a:p>
          <a:p>
            <a:endParaRPr lang="en-US" sz="2400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64182350-2C79-41BB-81F5-6288C7976C8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7621" r="7621"/>
          <a:stretch>
            <a:fillRect/>
          </a:stretch>
        </p:blipFill>
        <p:spPr>
          <a:xfrm>
            <a:off x="1143993" y="992152"/>
            <a:ext cx="3948512" cy="3567586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400" b="1" i="1" dirty="0">
                <a:solidFill>
                  <a:srgbClr val="1F497D"/>
                </a:solidFill>
                <a:latin typeface="Lucida Sans" panose="020B0602030504020204" pitchFamily="34" charset="0"/>
              </a:rPr>
              <a:t>Shape Young Lives!</a:t>
            </a:r>
          </a:p>
        </p:txBody>
      </p:sp>
    </p:spTree>
    <p:extLst>
      <p:ext uri="{BB962C8B-B14F-4D97-AF65-F5344CB8AC3E}">
        <p14:creationId xmlns:p14="http://schemas.microsoft.com/office/powerpoint/2010/main" val="327989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248"/>
    </mc:Choice>
    <mc:Fallback xmlns="">
      <p:transition spd="slow" advTm="50248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1348" y="1397977"/>
            <a:ext cx="9165009" cy="3007447"/>
          </a:xfrm>
        </p:spPr>
        <p:txBody>
          <a:bodyPr/>
          <a:lstStyle/>
          <a:p>
            <a:r>
              <a:rPr lang="en-US" cap="none" dirty="0">
                <a:latin typeface="Lucida Sans" panose="020B0602030504020204" pitchFamily="34" charset="0"/>
              </a:rPr>
              <a:t>BCAP Mentor </a:t>
            </a:r>
            <a:br>
              <a:rPr lang="en-US" cap="none" dirty="0">
                <a:latin typeface="Lucida Sans" panose="020B0602030504020204" pitchFamily="34" charset="0"/>
              </a:rPr>
            </a:br>
            <a:r>
              <a:rPr lang="en-US" i="1" cap="none" dirty="0">
                <a:latin typeface="Lucida Sans" panose="020B0602030504020204" pitchFamily="34" charset="0"/>
              </a:rPr>
              <a:t>What’s Next?…</a:t>
            </a:r>
          </a:p>
        </p:txBody>
      </p:sp>
    </p:spTree>
    <p:extLst>
      <p:ext uri="{BB962C8B-B14F-4D97-AF65-F5344CB8AC3E}">
        <p14:creationId xmlns:p14="http://schemas.microsoft.com/office/powerpoint/2010/main" val="266310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89"/>
    </mc:Choice>
    <mc:Fallback xmlns="">
      <p:transition spd="slow" advTm="698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1095" y="331592"/>
            <a:ext cx="4644000" cy="1341602"/>
          </a:xfrm>
        </p:spPr>
        <p:txBody>
          <a:bodyPr>
            <a:normAutofit/>
          </a:bodyPr>
          <a:lstStyle/>
          <a:p>
            <a:r>
              <a:rPr lang="en-US" sz="3500" b="1" dirty="0">
                <a:latin typeface="Lucida Sans" panose="020B0602030504020204" pitchFamily="34" charset="0"/>
              </a:rPr>
              <a:t>What’s Next?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4191" y="1818968"/>
            <a:ext cx="5917809" cy="45360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tx1"/>
                </a:solidFill>
              </a:rPr>
              <a:t>Are you ready to help shape the life of a future health science professional?</a:t>
            </a:r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2600" dirty="0">
                <a:solidFill>
                  <a:schemeClr val="tx1"/>
                </a:solidFill>
              </a:rPr>
              <a:t>Complete the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BCAP Online Mentor Registration Form</a:t>
            </a:r>
          </a:p>
          <a:p>
            <a:pPr marL="0" indent="0" algn="ctr">
              <a:buNone/>
            </a:pPr>
            <a:r>
              <a:rPr lang="en-US" sz="2600" dirty="0">
                <a:solidFill>
                  <a:schemeClr val="tx1"/>
                </a:solidFill>
              </a:rPr>
              <a:t>today!:  </a:t>
            </a:r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Click</a:t>
            </a:r>
            <a:r>
              <a:rPr lang="en-US" sz="3200" dirty="0"/>
              <a:t> </a:t>
            </a:r>
            <a:r>
              <a:rPr lang="en-US" sz="3200" dirty="0">
                <a:hlinkClick r:id="rId3"/>
              </a:rPr>
              <a:t>here:</a:t>
            </a:r>
            <a:endParaRPr lang="en-US" sz="32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chemeClr val="tx1"/>
                </a:solidFill>
              </a:rPr>
              <a:t>The BCAP Team will follow-up 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chemeClr val="tx1"/>
                </a:solidFill>
              </a:rPr>
              <a:t>with you on final details!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400" b="1" i="1" dirty="0">
                <a:solidFill>
                  <a:srgbClr val="1F497D"/>
                </a:solidFill>
                <a:latin typeface="Lucida Sans" panose="020B0602030504020204" pitchFamily="34" charset="0"/>
              </a:rPr>
              <a:t>Join Us!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335DCA46-8CBE-4290-AE30-9F2CA4C28C6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/>
          <a:srcRect l="1658" r="16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7946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31"/>
    </mc:Choice>
    <mc:Fallback xmlns="">
      <p:transition spd="slow" advTm="2503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rading Cards_SL_v4" id="{329784BB-6BFE-4AD3-B026-64FE30A3643A}" vid="{57737C14-B9E8-4B79-9DB4-8A44BB83E4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8E1E7B-2E87-4FF3-8F3F-2C35BCD32914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fb0879af-3eba-417a-a55a-ffe6dcd6ca77"/>
    <ds:schemaRef ds:uri="http://schemas.microsoft.com/sharepoint/v3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6dc4bcd6-49db-4c07-9060-8acfc67cef9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Trading cards</Template>
  <TotalTime>0</TotalTime>
  <Words>512</Words>
  <Application>Microsoft Office PowerPoint</Application>
  <PresentationFormat>Widescreen</PresentationFormat>
  <Paragraphs>110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Franklin Gothic Book</vt:lpstr>
      <vt:lpstr>Impact</vt:lpstr>
      <vt:lpstr>Lucida Sans</vt:lpstr>
      <vt:lpstr>Tahoma</vt:lpstr>
      <vt:lpstr>Wingdings</vt:lpstr>
      <vt:lpstr>Crop</vt:lpstr>
      <vt:lpstr>Biomedical Career Advancement Program (BCAP)</vt:lpstr>
      <vt:lpstr>What is BCAP?</vt:lpstr>
      <vt:lpstr>BCAP Mentors</vt:lpstr>
      <vt:lpstr>BCAP Mentor Eligibility &amp; Expectations</vt:lpstr>
      <vt:lpstr>BCAP Mentor Eligibility &amp; Expectations cont’d…</vt:lpstr>
      <vt:lpstr>BCAP Mentor Benefits &amp; Incentives</vt:lpstr>
      <vt:lpstr>BCAP Mentor Benefits &amp; Incentives</vt:lpstr>
      <vt:lpstr>BCAP Mentor  What’s Next?…</vt:lpstr>
      <vt:lpstr>What’s Next?</vt:lpstr>
      <vt:lpstr>BCAP Team Contacts</vt:lpstr>
      <vt:lpstr>Biomedical Career Advancement Program BCAP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2019-01-30T16:01:55Z</dcterms:created>
  <dcterms:modified xsi:type="dcterms:W3CDTF">2021-02-17T19:48:30Z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